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97" autoAdjust="0"/>
    <p:restoredTop sz="90929"/>
  </p:normalViewPr>
  <p:slideViewPr>
    <p:cSldViewPr>
      <p:cViewPr varScale="1">
        <p:scale>
          <a:sx n="61" d="100"/>
          <a:sy n="61" d="100"/>
        </p:scale>
        <p:origin x="-1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8E51A-016E-4B19-A3D4-BDEC8B89B0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CB67C-748E-4101-B25F-91D194255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D68B8-2DE0-4353-9C1C-5BF48597C7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A8550-201E-4752-9DE1-1597C24757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5712C-64DD-4B46-B630-4A6066988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B95FE-5C95-4608-8680-ED696723A4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5586E-088C-47F4-99B5-FCBCED541B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2A6DF-E4D6-430C-93A6-428A0A8BD8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19528-96A4-420A-9C88-B7A676CB6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96F72-49E7-4647-B3E7-89CED592C0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22638-1524-43CA-9EF2-37795D0E36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42F2A3-8E16-4B5C-8644-54AAECF0F1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a.com/discoveryguides/archives/osteo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md.com/osteoporosis/guide/understanding-osteoporosis-symptom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52450" y="1016000"/>
            <a:ext cx="9164638" cy="2052638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>
                <a:solidFill>
                  <a:srgbClr val="000000"/>
                </a:solidFill>
                <a:latin typeface="Arial" charset="0"/>
              </a:rPr>
              <a:t>Osteoporosis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71650" y="2540000"/>
            <a:ext cx="6623050" cy="1385888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Anusha G. 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</a:rPr>
              <a:t>Meghana G.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</a:rPr>
              <a:t>Josh D.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172450" y="6299200"/>
            <a:ext cx="17494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Ms. Then 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Period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101600"/>
            <a:ext cx="9659938" cy="923925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Bibliography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50" y="1422400"/>
            <a:ext cx="10428288" cy="57277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</a:rPr>
              <a:t>Spangler, Fredrick A., Janet L. Padgett, and Wilma S. Ek. "The Genetic Component of Osteoporosis." </a:t>
            </a:r>
            <a:r>
              <a:rPr lang="en-US" sz="3500" i="1">
                <a:solidFill>
                  <a:srgbClr val="000000"/>
                </a:solidFill>
              </a:rPr>
              <a:t>CSA</a:t>
            </a:r>
            <a:r>
              <a:rPr lang="en-US" sz="3500">
                <a:solidFill>
                  <a:srgbClr val="000000"/>
                </a:solidFill>
              </a:rPr>
              <a:t>. ProQuest, Fall 1997. Web. 2 Sept. 2011. </a:t>
            </a:r>
            <a:r>
              <a:rPr lang="en-US" sz="3500" u="sng">
                <a:solidFill>
                  <a:srgbClr val="000000"/>
                </a:solidFill>
                <a:hlinkClick r:id="rId2"/>
              </a:rPr>
              <a:t>http://www.csa.com/discoveryguides/archives/osteo.php</a:t>
            </a:r>
            <a:r>
              <a:rPr lang="en-US" sz="3500">
                <a:solidFill>
                  <a:srgbClr val="000000"/>
                </a:solidFill>
              </a:rPr>
              <a:t>.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</a:rPr>
              <a:t>"History of Osteoporosis." </a:t>
            </a:r>
            <a:r>
              <a:rPr lang="en-US" sz="3500" i="1">
                <a:solidFill>
                  <a:srgbClr val="000000"/>
                </a:solidFill>
              </a:rPr>
              <a:t>Fountia</a:t>
            </a:r>
            <a:r>
              <a:rPr lang="en-US" sz="3500">
                <a:solidFill>
                  <a:srgbClr val="000000"/>
                </a:solidFill>
              </a:rPr>
              <a:t>. Fountia. Web. 02 Sept. 2011. &lt;http://www.fountia.com/history-osteoporosis&gt;.</a:t>
            </a:r>
            <a:br>
              <a:rPr lang="en-US" sz="3500">
                <a:solidFill>
                  <a:srgbClr val="000000"/>
                </a:solidFill>
              </a:rPr>
            </a:br>
            <a:r>
              <a:rPr lang="en-US" sz="3500">
                <a:solidFill>
                  <a:srgbClr val="000000"/>
                </a:solidFill>
              </a:rPr>
              <a:t/>
            </a:r>
            <a:br>
              <a:rPr lang="en-US" sz="3500">
                <a:solidFill>
                  <a:srgbClr val="000000"/>
                </a:solidFill>
              </a:rPr>
            </a:br>
            <a:r>
              <a:rPr lang="en-US" sz="1600">
                <a:solidFill>
                  <a:srgbClr val="000000"/>
                </a:solidFill>
                <a:latin typeface="Arial" charset="0"/>
              </a:rPr>
              <a:t>        </a:t>
            </a: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422400"/>
            <a:ext cx="9656763" cy="570547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solidFill>
                  <a:srgbClr val="000000"/>
                </a:solidFill>
              </a:rPr>
              <a:t>Giza, Eric. "Osteoporosis Symptoms: Pain, Fractures, Height Loss, and More." </a:t>
            </a:r>
            <a:r>
              <a:rPr lang="en-US" i="1">
                <a:solidFill>
                  <a:srgbClr val="000000"/>
                </a:solidFill>
              </a:rPr>
              <a:t>WebMD - Better Information. Better Health.</a:t>
            </a:r>
            <a:r>
              <a:rPr lang="en-US">
                <a:solidFill>
                  <a:srgbClr val="000000"/>
                </a:solidFill>
              </a:rPr>
              <a:t> WebMD, 05 Jan. 2011. Web. 31 Aug. 2011. &lt;http://www.webmd.com/osteoporosis/guide/understanding-osteoporosis-symptoms&gt;.                                                   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solidFill>
                  <a:srgbClr val="000000"/>
                </a:solidFill>
              </a:rPr>
              <a:t>Jo, Hilward. "Osteoporosis Health Magazine." </a:t>
            </a:r>
            <a:r>
              <a:rPr lang="en-US" i="1">
                <a:solidFill>
                  <a:srgbClr val="000000"/>
                </a:solidFill>
              </a:rPr>
              <a:t>WebMD - Better Information. Better Health.</a:t>
            </a:r>
            <a:r>
              <a:rPr lang="en-US">
                <a:solidFill>
                  <a:srgbClr val="000000"/>
                </a:solidFill>
              </a:rPr>
              <a:t> WebMD, 05 Jan. 2011. Web. 31 Aug. 2011. &lt;http://www.webmd.com/osteoporosis/guide/understanding-osteoporosis-symptoms&gt;.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solidFill>
                  <a:srgbClr val="000000"/>
                </a:solidFill>
              </a:rPr>
              <a:t>Lisa, George. "Chronic Diseases_Osteoporosis." </a:t>
            </a:r>
            <a:r>
              <a:rPr lang="en-US" i="1">
                <a:solidFill>
                  <a:srgbClr val="000000"/>
                </a:solidFill>
              </a:rPr>
              <a:t>WebMD - Better Information. Better Health.</a:t>
            </a:r>
            <a:r>
              <a:rPr lang="en-US">
                <a:solidFill>
                  <a:srgbClr val="000000"/>
                </a:solidFill>
              </a:rPr>
              <a:t> WebMD, 05 Jan. 2011. Web. 31 Aug. 2011. &lt;</a:t>
            </a:r>
            <a:r>
              <a:rPr lang="en-US" u="sng">
                <a:solidFill>
                  <a:srgbClr val="0000FF"/>
                </a:solidFill>
                <a:hlinkClick r:id="rId2"/>
              </a:rPr>
              <a:t>http://www.webmd.com/osteoporosis/guide/</a:t>
            </a:r>
            <a:r>
              <a:rPr lang="en-US">
                <a:solidFill>
                  <a:srgbClr val="000000"/>
                </a:solidFill>
              </a:rPr>
              <a:t>understanding-osteoporosis-symptoms&gt;.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</a:rPr>
              <a:t>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</a:rPr>
              <a:t>Milton, Bill. "The Secret to Osteoporosis." </a:t>
            </a:r>
            <a:r>
              <a:rPr lang="en-US" sz="2700" i="1">
                <a:solidFill>
                  <a:srgbClr val="000000"/>
                </a:solidFill>
              </a:rPr>
              <a:t>WebMD - Better Information. Better Health.</a:t>
            </a:r>
            <a:r>
              <a:rPr lang="en-US" sz="2700">
                <a:solidFill>
                  <a:srgbClr val="000000"/>
                </a:solidFill>
              </a:rPr>
              <a:t> WebMD, 05 Jan. 2011. Web. 31 Aug. 2011. </a:t>
            </a:r>
            <a:r>
              <a:rPr lang="en-US" sz="2700" u="sng">
                <a:solidFill>
                  <a:srgbClr val="0000FF"/>
                </a:solidFill>
                <a:hlinkClick r:id="rId2"/>
              </a:rPr>
              <a:t>http://www.webmd.com/osteoporosis/guide/</a:t>
            </a:r>
            <a:r>
              <a:rPr lang="en-US" sz="2700">
                <a:solidFill>
                  <a:srgbClr val="000000"/>
                </a:solidFill>
              </a:rPr>
              <a:t>understanding-osteoporosis-symptoms&gt;.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203200"/>
            <a:ext cx="9659938" cy="923925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Basic Info. - Osteoporosis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2050" y="2035175"/>
            <a:ext cx="8255000" cy="4779963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When someone has Osteoporosis, thier bones become fragile and break very easily.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Osteoporosis has been around for thousands of years.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Osteoporosis is curable.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4475" y="301625"/>
            <a:ext cx="9671050" cy="123825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Symptoms of Osteoporosis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0850" y="1930400"/>
            <a:ext cx="9578975" cy="4448175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pain, gradual loss of hieght, backache, sudden or severe back pain, fractures in the spinal cord, fractures in the hip, fractures in the wrist, dental x-rays that indicate loss of bone in the jaw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Be concerend after 3 months.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307975"/>
            <a:ext cx="9653588" cy="852488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Symptoms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0" y="1625600"/>
            <a:ext cx="9656763" cy="5492750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Genetic family history : as well as mutations in the VDR gene, ER gene, COLIA 1 and COLIA 2 genes.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Environmental risk factors : excessive alchohol use, smoking, inadequate physical exercise, and prolonged use of steroids, antacids,and anticonvulsants.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307975"/>
            <a:ext cx="9658350" cy="911225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Treating  Osteoporosis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316038"/>
            <a:ext cx="9899650" cy="4787900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Calcium-rich diet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Salt, soda, caffine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Exercise will help stop elederly women form having spinal problems and many broken bones.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Painkillers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11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287338"/>
            <a:ext cx="9647238" cy="890587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Managing Osteoporosis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527175"/>
            <a:ext cx="9664700" cy="559752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It is possible to get rid of Osteoporosis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 *Goes by age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*maintaining a calcium-rich diet and  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exercising often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Osteoporosis comes in later life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Easy to deal with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May not  go away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307975"/>
            <a:ext cx="9658350" cy="911225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Impact of Osteoporosis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320800"/>
            <a:ext cx="9656763" cy="5938838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Family support is encoured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*does not effect the seriousness of the disease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The impact that has on an individual is that it stops him/her form playing tackling sports (ex: football and hockey)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The impact that Osteoporosis has on parents of a child with Osteoporosis, is that they have to pay more to cover the cost of the bill when they have very frequent check-ups.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Wow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Bones build between the ages of 10 and 20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Most common in 30yr. women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Osteoporosis = result of negative calcium balance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307975"/>
            <a:ext cx="9658350" cy="1239838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Statistics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Around 200 million people have Osteoporosis.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*10% are 60 years old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*20% are 70 years old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*40% are 80 years old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500">
                <a:solidFill>
                  <a:srgbClr val="000000"/>
                </a:solidFill>
                <a:latin typeface="Arial" charset="0"/>
              </a:rPr>
              <a:t>        *60% are 90 years old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223</Words>
  <Application>Microsoft Office PowerPoint</Application>
  <PresentationFormat>Custom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Arial</vt:lpstr>
      <vt:lpstr>Default Design</vt:lpstr>
      <vt:lpstr>Osteoporosis</vt:lpstr>
      <vt:lpstr>Basic Info. - Osteoporosis</vt:lpstr>
      <vt:lpstr>Symptoms of Osteoporosis</vt:lpstr>
      <vt:lpstr>Symptoms </vt:lpstr>
      <vt:lpstr>Treating  Osteoporosis</vt:lpstr>
      <vt:lpstr>Managing Osteoporosis</vt:lpstr>
      <vt:lpstr>Impact of Osteoporosis</vt:lpstr>
      <vt:lpstr>Wow</vt:lpstr>
      <vt:lpstr>Statistics</vt:lpstr>
      <vt:lpstr>Bibliography</vt:lpstr>
      <vt:lpstr> </vt:lpstr>
      <vt:lpstr> 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9444870</cp:lastModifiedBy>
  <cp:revision>1</cp:revision>
  <dcterms:created xsi:type="dcterms:W3CDTF">2004-05-06T09:28:21Z</dcterms:created>
  <dcterms:modified xsi:type="dcterms:W3CDTF">2011-09-02T17:27:26Z</dcterms:modified>
</cp:coreProperties>
</file>